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10" r:id="rId3"/>
    <p:sldId id="311" r:id="rId4"/>
    <p:sldId id="316" r:id="rId5"/>
    <p:sldId id="312" r:id="rId6"/>
    <p:sldId id="313" r:id="rId7"/>
    <p:sldId id="315" r:id="rId8"/>
  </p:sldIdLst>
  <p:sldSz cx="12192000" cy="6858000"/>
  <p:notesSz cx="6858000" cy="9144000"/>
  <p:embeddedFontLst>
    <p:embeddedFont>
      <p:font typeface="Fira Sans" panose="020B060402020202020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Abadi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V7XfbSc8fL+8jAeBQdZ7CLGqM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B"/>
    <a:srgbClr val="BE4F4C"/>
    <a:srgbClr val="DB8C89"/>
    <a:srgbClr val="F2AE92"/>
    <a:srgbClr val="F59F7A"/>
    <a:srgbClr val="DB8A87"/>
    <a:srgbClr val="F3A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6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E7F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35-426B-BFC0-4D355A11EC02}"/>
              </c:ext>
            </c:extLst>
          </c:dPt>
          <c:dPt>
            <c:idx val="1"/>
            <c:bubble3D val="0"/>
            <c:spPr>
              <a:solidFill>
                <a:srgbClr val="BE4F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35-426B-BFC0-4D355A11EC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35-426B-BFC0-4D355A11EC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B3-4FB3-8119-41DEDFC6532B}"/>
              </c:ext>
            </c:extLst>
          </c:dPt>
          <c:cat>
            <c:strRef>
              <c:f>Foglio1!$A$2:$A$5</c:f>
              <c:strCache>
                <c:ptCount val="4"/>
                <c:pt idx="0">
                  <c:v>max 2 volte</c:v>
                </c:pt>
                <c:pt idx="1">
                  <c:v>3/4 volte</c:v>
                </c:pt>
                <c:pt idx="2">
                  <c:v>tutti i giorni</c:v>
                </c:pt>
                <c:pt idx="3">
                  <c:v>mai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36.299999999999997</c:v>
                </c:pt>
                <c:pt idx="1">
                  <c:v>46.4</c:v>
                </c:pt>
                <c:pt idx="2">
                  <c:v>12.8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35-426B-BFC0-4D355A11E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E7F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E9-42F5-9227-85F71A2A5344}"/>
              </c:ext>
            </c:extLst>
          </c:dPt>
          <c:dPt>
            <c:idx val="1"/>
            <c:bubble3D val="0"/>
            <c:spPr>
              <a:solidFill>
                <a:srgbClr val="BE4F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E9-42F5-9227-85F71A2A53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E9-42F5-9227-85F71A2A53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AE9-42F5-9227-85F71A2A5344}"/>
              </c:ext>
            </c:extLst>
          </c:dPt>
          <c:cat>
            <c:strRef>
              <c:f>Foglio1!$A$2:$A$5</c:f>
              <c:strCache>
                <c:ptCount val="4"/>
                <c:pt idx="0">
                  <c:v>max 2 volte</c:v>
                </c:pt>
                <c:pt idx="1">
                  <c:v>3/4 volte</c:v>
                </c:pt>
                <c:pt idx="2">
                  <c:v>tutti i giorni</c:v>
                </c:pt>
                <c:pt idx="3">
                  <c:v>mai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63.2</c:v>
                </c:pt>
                <c:pt idx="1">
                  <c:v>12.4</c:v>
                </c:pt>
                <c:pt idx="2">
                  <c:v>0.9</c:v>
                </c:pt>
                <c:pt idx="3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E9-42F5-9227-85F71A2A5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E7F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30-4926-A0E8-EE1E6006B2C0}"/>
              </c:ext>
            </c:extLst>
          </c:dPt>
          <c:dPt>
            <c:idx val="1"/>
            <c:bubble3D val="0"/>
            <c:spPr>
              <a:solidFill>
                <a:srgbClr val="BE4F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30-4926-A0E8-EE1E6006B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30-4926-A0E8-EE1E6006B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30-4926-A0E8-EE1E6006B2C0}"/>
              </c:ext>
            </c:extLst>
          </c:dPt>
          <c:cat>
            <c:strRef>
              <c:f>Foglio1!$A$2:$A$5</c:f>
              <c:strCache>
                <c:ptCount val="4"/>
                <c:pt idx="0">
                  <c:v>max 2 volte</c:v>
                </c:pt>
                <c:pt idx="1">
                  <c:v>3/4 volte</c:v>
                </c:pt>
                <c:pt idx="2">
                  <c:v>tutti i giorni</c:v>
                </c:pt>
                <c:pt idx="3">
                  <c:v>mai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21.8</c:v>
                </c:pt>
                <c:pt idx="1">
                  <c:v>29.7</c:v>
                </c:pt>
                <c:pt idx="2">
                  <c:v>38.799999999999997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30-4926-A0E8-EE1E6006B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E7F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8D-4708-82B7-61EC724FCC2C}"/>
              </c:ext>
            </c:extLst>
          </c:dPt>
          <c:dPt>
            <c:idx val="1"/>
            <c:bubble3D val="0"/>
            <c:spPr>
              <a:solidFill>
                <a:srgbClr val="BE4F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8D-4708-82B7-61EC724FCC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8D-4708-82B7-61EC724FCC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8D-4708-82B7-61EC724FCC2C}"/>
              </c:ext>
            </c:extLst>
          </c:dPt>
          <c:cat>
            <c:strRef>
              <c:f>Foglio1!$A$2:$A$5</c:f>
              <c:strCache>
                <c:ptCount val="4"/>
                <c:pt idx="0">
                  <c:v>max 2 volte</c:v>
                </c:pt>
                <c:pt idx="1">
                  <c:v>3/4 volte</c:v>
                </c:pt>
                <c:pt idx="2">
                  <c:v>tutti i giorni</c:v>
                </c:pt>
                <c:pt idx="3">
                  <c:v>mai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21.9</c:v>
                </c:pt>
                <c:pt idx="1">
                  <c:v>31.7</c:v>
                </c:pt>
                <c:pt idx="2">
                  <c:v>38.9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8D-4708-82B7-61EC724FC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E7F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CC-4179-A7C7-72D87E046343}"/>
              </c:ext>
            </c:extLst>
          </c:dPt>
          <c:dPt>
            <c:idx val="1"/>
            <c:bubble3D val="0"/>
            <c:spPr>
              <a:solidFill>
                <a:srgbClr val="BE4F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CCC-4179-A7C7-72D87E046343}"/>
              </c:ext>
            </c:extLst>
          </c:dPt>
          <c:cat>
            <c:strRef>
              <c:f>Foglio1!$A$2:$A$3</c:f>
              <c:strCache>
                <c:ptCount val="2"/>
                <c:pt idx="0">
                  <c:v>1° trim.</c:v>
                </c:pt>
                <c:pt idx="1">
                  <c:v>2° trim.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C-4179-A7C7-72D87E046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5703740157479E-2"/>
          <c:y val="2.2699309627257035E-2"/>
          <c:w val="0.9201767962598425"/>
          <c:h val="0.9091130715358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06-432F-A4A8-A5E89AFA8CB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06-432F-A4A8-A5E89AFA8C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06-432F-A4A8-A5E89AFA8C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06-432F-A4A8-A5E89AFA8CB7}"/>
              </c:ext>
            </c:extLst>
          </c:dPt>
          <c:cat>
            <c:strRef>
              <c:f>Foglio1!$A$2:$A$6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a volte</c:v>
                </c:pt>
                <c:pt idx="3">
                  <c:v>quasi mai</c:v>
                </c:pt>
                <c:pt idx="4">
                  <c:v>mai</c:v>
                </c:pt>
              </c:strCache>
            </c:strRef>
          </c:cat>
          <c:val>
            <c:numRef>
              <c:f>Foglio1!$B$2:$B$6</c:f>
              <c:numCache>
                <c:formatCode>0.0</c:formatCode>
                <c:ptCount val="5"/>
                <c:pt idx="0">
                  <c:v>11.941008563273073</c:v>
                </c:pt>
                <c:pt idx="1">
                  <c:v>22.074215033301616</c:v>
                </c:pt>
                <c:pt idx="2">
                  <c:v>27.402473834443384</c:v>
                </c:pt>
                <c:pt idx="3">
                  <c:v>19.029495718363464</c:v>
                </c:pt>
                <c:pt idx="4">
                  <c:v>19.55280685061846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6-432F-A4A8-A5E89AFA8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17"/>
        <c:axId val="1299275600"/>
        <c:axId val="1299646944"/>
      </c:barChart>
      <c:catAx>
        <c:axId val="12992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299646944"/>
        <c:crosses val="autoZero"/>
        <c:auto val="1"/>
        <c:lblAlgn val="ctr"/>
        <c:lblOffset val="100"/>
        <c:noMultiLvlLbl val="0"/>
      </c:catAx>
      <c:valAx>
        <c:axId val="12996469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92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5703740157479E-2"/>
          <c:y val="2.2699309627257035E-2"/>
          <c:w val="0.9201767962598425"/>
          <c:h val="0.9091130715358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49-42BE-BF83-D243F934FD5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49-42BE-BF83-D243F934FD5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49-42BE-BF83-D243F934FD5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49-42BE-BF83-D243F934FD57}"/>
              </c:ext>
            </c:extLst>
          </c:dPt>
          <c:cat>
            <c:strRef>
              <c:f>Foglio1!$A$2:$A$4</c:f>
              <c:strCache>
                <c:ptCount val="3"/>
                <c:pt idx="0">
                  <c:v>circa 1 ora</c:v>
                </c:pt>
                <c:pt idx="1">
                  <c:v>1-2 ore</c:v>
                </c:pt>
                <c:pt idx="2">
                  <c:v>più di 2 ore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48.5</c:v>
                </c:pt>
                <c:pt idx="1">
                  <c:v>37.5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49-42BE-BF83-D243F934F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17"/>
        <c:axId val="1299275600"/>
        <c:axId val="1299646944"/>
      </c:barChart>
      <c:catAx>
        <c:axId val="12992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299646944"/>
        <c:crosses val="autoZero"/>
        <c:auto val="1"/>
        <c:lblAlgn val="ctr"/>
        <c:lblOffset val="100"/>
        <c:noMultiLvlLbl val="0"/>
      </c:catAx>
      <c:valAx>
        <c:axId val="1299646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4E7FB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343-4E9E-8C52-B2DDF84B5960}"/>
              </c:ext>
            </c:extLst>
          </c:dPt>
          <c:dPt>
            <c:idx val="1"/>
            <c:bubble3D val="0"/>
            <c:spPr>
              <a:solidFill>
                <a:srgbClr val="BE4F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343-4E9E-8C52-B2DDF84B59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80B-422D-B39C-0FB9338CA833}"/>
              </c:ext>
            </c:extLst>
          </c:dPt>
          <c:cat>
            <c:strRef>
              <c:f>Foglio1!$A$2:$A$4</c:f>
              <c:strCache>
                <c:ptCount val="3"/>
                <c:pt idx="0">
                  <c:v>prima della 22</c:v>
                </c:pt>
                <c:pt idx="1">
                  <c:v>tra le 22 e mezzanotte</c:v>
                </c:pt>
                <c:pt idx="2">
                  <c:v>dopo mezzanotte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13</c:v>
                </c:pt>
                <c:pt idx="1">
                  <c:v>55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3-4E9E-8C52-B2DDF84B5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2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41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sottotitolo">
  <p:cSld name="Titolo e sottotito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 con didascalia">
  <p:cSld name="Citazione con didascali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">
  <p:cSld name="Scheda nom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2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2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2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2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2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326405"/>
            <a:ext cx="94488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it-IT" b="1"/>
              <a:t>MODAVI</a:t>
            </a:r>
            <a:endParaRPr b="1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686910" y="3260465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dirty="0"/>
              <a:t>PRINCIPALI RISULTATI</a:t>
            </a:r>
            <a:endParaRPr dirty="0"/>
          </a:p>
        </p:txBody>
      </p:sp>
      <p:pic>
        <p:nvPicPr>
          <p:cNvPr id="147" name="Google Shape;1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254" y="1711067"/>
            <a:ext cx="3353615" cy="223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D10660-73A3-FF68-F846-49C764E2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131" y="116550"/>
            <a:ext cx="8610600" cy="1293028"/>
          </a:xfrm>
        </p:spPr>
        <p:txBody>
          <a:bodyPr/>
          <a:lstStyle/>
          <a:p>
            <a:r>
              <a:rPr lang="it-IT" b="1" dirty="0"/>
              <a:t>STILE DI VITA E SALUTE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BB5E882-EAC9-2650-E823-C7992D70D58F}"/>
              </a:ext>
            </a:extLst>
          </p:cNvPr>
          <p:cNvGrpSpPr/>
          <p:nvPr/>
        </p:nvGrpSpPr>
        <p:grpSpPr>
          <a:xfrm>
            <a:off x="2694538" y="1584617"/>
            <a:ext cx="6538487" cy="5273383"/>
            <a:chOff x="2694538" y="1584617"/>
            <a:chExt cx="6538487" cy="527338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D2D6DCE-1CF2-A20F-A5CD-9F9C7C66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87" t="8196" r="6482" b="7590"/>
            <a:stretch/>
          </p:blipFill>
          <p:spPr>
            <a:xfrm>
              <a:off x="2694538" y="1584617"/>
              <a:ext cx="6538487" cy="5273383"/>
            </a:xfrm>
            <a:prstGeom prst="rect">
              <a:avLst/>
            </a:prstGeom>
          </p:spPr>
        </p:pic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98A66C2-201A-AE7F-642E-35E3C428D00B}"/>
                </a:ext>
              </a:extLst>
            </p:cNvPr>
            <p:cNvGrpSpPr/>
            <p:nvPr/>
          </p:nvGrpSpPr>
          <p:grpSpPr>
            <a:xfrm>
              <a:off x="3431264" y="2062298"/>
              <a:ext cx="5337412" cy="4234124"/>
              <a:chOff x="3431264" y="2062298"/>
              <a:chExt cx="5337412" cy="4234124"/>
            </a:xfrm>
          </p:grpSpPr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A526FDF3-A56B-9751-0D4A-935D066685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1264" y="2523066"/>
                <a:ext cx="1711104" cy="121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  <a:defRPr sz="40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it-IT" sz="2800" b="1" dirty="0">
                    <a:solidFill>
                      <a:schemeClr val="bg1"/>
                    </a:solidFill>
                  </a:rPr>
                  <a:t>Dieta</a:t>
                </a:r>
              </a:p>
            </p:txBody>
          </p:sp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0D9A9A64-0FA9-5DD6-E3C8-94174E0014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4287" y="2062298"/>
                <a:ext cx="1711104" cy="121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  <a:defRPr sz="40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it-IT" sz="2800" b="1" dirty="0">
                    <a:solidFill>
                      <a:schemeClr val="bg1"/>
                    </a:solidFill>
                  </a:rPr>
                  <a:t>Attività fisica</a:t>
                </a:r>
              </a:p>
            </p:txBody>
          </p:sp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E4323F92-EC6F-9B8B-8793-5192BD4FF5DD}"/>
                  </a:ext>
                </a:extLst>
              </p:cNvPr>
              <p:cNvSpPr txBox="1">
                <a:spLocks/>
              </p:cNvSpPr>
              <p:nvPr/>
            </p:nvSpPr>
            <p:spPr>
              <a:xfrm rot="21392625">
                <a:off x="4126874" y="5083257"/>
                <a:ext cx="1622078" cy="121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  <a:defRPr sz="40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it-IT" sz="2400" b="1" dirty="0">
                    <a:solidFill>
                      <a:schemeClr val="bg1"/>
                    </a:solidFill>
                  </a:rPr>
                  <a:t>Bioritmo</a:t>
                </a:r>
              </a:p>
            </p:txBody>
          </p:sp>
          <p:sp>
            <p:nvSpPr>
              <p:cNvPr id="8" name="Titolo 1">
                <a:extLst>
                  <a:ext uri="{FF2B5EF4-FFF2-40B4-BE49-F238E27FC236}">
                    <a16:creationId xmlns:a16="http://schemas.microsoft.com/office/drawing/2014/main" id="{5C8BB849-3783-6E2F-7C1F-B9E6F2667CEC}"/>
                  </a:ext>
                </a:extLst>
              </p:cNvPr>
              <p:cNvSpPr txBox="1">
                <a:spLocks/>
              </p:cNvSpPr>
              <p:nvPr/>
            </p:nvSpPr>
            <p:spPr>
              <a:xfrm rot="734419">
                <a:off x="7146598" y="4809925"/>
                <a:ext cx="1622078" cy="121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  <a:defRPr sz="40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it-IT" sz="2000" b="1" dirty="0">
                    <a:solidFill>
                      <a:schemeClr val="bg1"/>
                    </a:solidFill>
                  </a:rPr>
                  <a:t>Astensione dai tossici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09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BC4904F-3587-B180-4C62-92DCBEB3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6" r="57381" b="46523"/>
          <a:stretch/>
        </p:blipFill>
        <p:spPr>
          <a:xfrm>
            <a:off x="9239604" y="528127"/>
            <a:ext cx="2824150" cy="2567899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A3E6419F-5067-E0DE-95F4-4A4910C97CC7}"/>
              </a:ext>
            </a:extLst>
          </p:cNvPr>
          <p:cNvGrpSpPr/>
          <p:nvPr/>
        </p:nvGrpSpPr>
        <p:grpSpPr>
          <a:xfrm>
            <a:off x="411779" y="1223535"/>
            <a:ext cx="4038685" cy="2653028"/>
            <a:chOff x="982976" y="2179538"/>
            <a:chExt cx="4038685" cy="2653028"/>
          </a:xfrm>
        </p:grpSpPr>
        <p:graphicFrame>
          <p:nvGraphicFramePr>
            <p:cNvPr id="8" name="Grafico 7">
              <a:extLst>
                <a:ext uri="{FF2B5EF4-FFF2-40B4-BE49-F238E27FC236}">
                  <a16:creationId xmlns:a16="http://schemas.microsoft.com/office/drawing/2014/main" id="{7E445F78-095B-781B-AF45-2C842BE90B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1044907"/>
                </p:ext>
              </p:extLst>
            </p:nvPr>
          </p:nvGraphicFramePr>
          <p:xfrm>
            <a:off x="982976" y="2179538"/>
            <a:ext cx="4038685" cy="265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Google Shape;370;g2549e14059a_0_163">
              <a:extLst>
                <a:ext uri="{FF2B5EF4-FFF2-40B4-BE49-F238E27FC236}">
                  <a16:creationId xmlns:a16="http://schemas.microsoft.com/office/drawing/2014/main" id="{5B4F58D6-A584-CF7F-35FB-7401F15F91BB}"/>
                </a:ext>
              </a:extLst>
            </p:cNvPr>
            <p:cNvSpPr txBox="1"/>
            <p:nvPr/>
          </p:nvSpPr>
          <p:spPr>
            <a:xfrm>
              <a:off x="1940936" y="2524161"/>
              <a:ext cx="792000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12.8%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370;g2549e14059a_0_163">
              <a:extLst>
                <a:ext uri="{FF2B5EF4-FFF2-40B4-BE49-F238E27FC236}">
                  <a16:creationId xmlns:a16="http://schemas.microsoft.com/office/drawing/2014/main" id="{ECFC3014-9D94-10E6-8DAC-7AC8C6969530}"/>
                </a:ext>
              </a:extLst>
            </p:cNvPr>
            <p:cNvSpPr txBox="1"/>
            <p:nvPr/>
          </p:nvSpPr>
          <p:spPr>
            <a:xfrm>
              <a:off x="3500612" y="2756121"/>
              <a:ext cx="83001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36,3%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370;g2549e14059a_0_163">
              <a:extLst>
                <a:ext uri="{FF2B5EF4-FFF2-40B4-BE49-F238E27FC236}">
                  <a16:creationId xmlns:a16="http://schemas.microsoft.com/office/drawing/2014/main" id="{0BBA2873-5374-5807-DDF1-9F00DE1C3B6F}"/>
                </a:ext>
              </a:extLst>
            </p:cNvPr>
            <p:cNvSpPr txBox="1"/>
            <p:nvPr/>
          </p:nvSpPr>
          <p:spPr>
            <a:xfrm>
              <a:off x="2285506" y="3308361"/>
              <a:ext cx="83001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46,2%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93D8B81-4B80-F690-D2EC-F121F1154D34}"/>
              </a:ext>
            </a:extLst>
          </p:cNvPr>
          <p:cNvGrpSpPr/>
          <p:nvPr/>
        </p:nvGrpSpPr>
        <p:grpSpPr>
          <a:xfrm>
            <a:off x="79246" y="3985799"/>
            <a:ext cx="4038685" cy="2653028"/>
            <a:chOff x="982976" y="2179538"/>
            <a:chExt cx="4038685" cy="2653028"/>
          </a:xfrm>
        </p:grpSpPr>
        <p:graphicFrame>
          <p:nvGraphicFramePr>
            <p:cNvPr id="22" name="Grafico 21">
              <a:extLst>
                <a:ext uri="{FF2B5EF4-FFF2-40B4-BE49-F238E27FC236}">
                  <a16:creationId xmlns:a16="http://schemas.microsoft.com/office/drawing/2014/main" id="{2591AC91-E949-DD3C-D818-A80F99FA47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5204902"/>
                </p:ext>
              </p:extLst>
            </p:nvPr>
          </p:nvGraphicFramePr>
          <p:xfrm>
            <a:off x="982976" y="2179538"/>
            <a:ext cx="4038685" cy="265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Google Shape;370;g2549e14059a_0_163">
              <a:extLst>
                <a:ext uri="{FF2B5EF4-FFF2-40B4-BE49-F238E27FC236}">
                  <a16:creationId xmlns:a16="http://schemas.microsoft.com/office/drawing/2014/main" id="{15FE226A-977B-C980-45F3-7F670DA2F00F}"/>
                </a:ext>
              </a:extLst>
            </p:cNvPr>
            <p:cNvSpPr txBox="1"/>
            <p:nvPr/>
          </p:nvSpPr>
          <p:spPr>
            <a:xfrm>
              <a:off x="1932069" y="2565481"/>
              <a:ext cx="952001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23,1%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370;g2549e14059a_0_163">
              <a:extLst>
                <a:ext uri="{FF2B5EF4-FFF2-40B4-BE49-F238E27FC236}">
                  <a16:creationId xmlns:a16="http://schemas.microsoft.com/office/drawing/2014/main" id="{C0CC84BA-7285-EE55-72FA-F6AC5B684E68}"/>
                </a:ext>
              </a:extLst>
            </p:cNvPr>
            <p:cNvSpPr txBox="1"/>
            <p:nvPr/>
          </p:nvSpPr>
          <p:spPr>
            <a:xfrm>
              <a:off x="3079546" y="3122297"/>
              <a:ext cx="952001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63,2%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B06BF70-4E4E-4E47-F6C5-21DAB7AC7592}"/>
              </a:ext>
            </a:extLst>
          </p:cNvPr>
          <p:cNvGrpSpPr/>
          <p:nvPr/>
        </p:nvGrpSpPr>
        <p:grpSpPr>
          <a:xfrm>
            <a:off x="4195158" y="3959722"/>
            <a:ext cx="4038685" cy="2653028"/>
            <a:chOff x="982976" y="2179538"/>
            <a:chExt cx="4038685" cy="2653028"/>
          </a:xfrm>
        </p:grpSpPr>
        <p:graphicFrame>
          <p:nvGraphicFramePr>
            <p:cNvPr id="27" name="Grafico 26">
              <a:extLst>
                <a:ext uri="{FF2B5EF4-FFF2-40B4-BE49-F238E27FC236}">
                  <a16:creationId xmlns:a16="http://schemas.microsoft.com/office/drawing/2014/main" id="{C543EB58-3FF9-2083-1A64-BDAB930308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1916547"/>
                </p:ext>
              </p:extLst>
            </p:nvPr>
          </p:nvGraphicFramePr>
          <p:xfrm>
            <a:off x="982976" y="2179538"/>
            <a:ext cx="4038685" cy="265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Google Shape;370;g2549e14059a_0_163">
              <a:extLst>
                <a:ext uri="{FF2B5EF4-FFF2-40B4-BE49-F238E27FC236}">
                  <a16:creationId xmlns:a16="http://schemas.microsoft.com/office/drawing/2014/main" id="{92C89E24-419A-1F56-DA89-EC1AB982F47D}"/>
                </a:ext>
              </a:extLst>
            </p:cNvPr>
            <p:cNvSpPr txBox="1"/>
            <p:nvPr/>
          </p:nvSpPr>
          <p:spPr>
            <a:xfrm>
              <a:off x="1679361" y="3101365"/>
              <a:ext cx="1065279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38,8%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370;g2549e14059a_0_163">
              <a:extLst>
                <a:ext uri="{FF2B5EF4-FFF2-40B4-BE49-F238E27FC236}">
                  <a16:creationId xmlns:a16="http://schemas.microsoft.com/office/drawing/2014/main" id="{016C7EE5-BE19-A2AB-6A03-721B59E5C49D}"/>
                </a:ext>
              </a:extLst>
            </p:cNvPr>
            <p:cNvSpPr txBox="1"/>
            <p:nvPr/>
          </p:nvSpPr>
          <p:spPr>
            <a:xfrm>
              <a:off x="3167919" y="2538333"/>
              <a:ext cx="91348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21,8%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70;g2549e14059a_0_163">
              <a:extLst>
                <a:ext uri="{FF2B5EF4-FFF2-40B4-BE49-F238E27FC236}">
                  <a16:creationId xmlns:a16="http://schemas.microsoft.com/office/drawing/2014/main" id="{48B629DF-D371-F79B-DB63-AC420F61E3F0}"/>
                </a:ext>
              </a:extLst>
            </p:cNvPr>
            <p:cNvSpPr txBox="1"/>
            <p:nvPr/>
          </p:nvSpPr>
          <p:spPr>
            <a:xfrm>
              <a:off x="3363205" y="3326019"/>
              <a:ext cx="932318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29,7%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1F04ACE4-44D3-E3CC-92FB-8EF1B5FBA924}"/>
              </a:ext>
            </a:extLst>
          </p:cNvPr>
          <p:cNvGrpSpPr/>
          <p:nvPr/>
        </p:nvGrpSpPr>
        <p:grpSpPr>
          <a:xfrm>
            <a:off x="8131364" y="3920043"/>
            <a:ext cx="4038685" cy="2653028"/>
            <a:chOff x="982976" y="2179538"/>
            <a:chExt cx="4038685" cy="2653028"/>
          </a:xfrm>
        </p:grpSpPr>
        <p:graphicFrame>
          <p:nvGraphicFramePr>
            <p:cNvPr id="32" name="Grafico 31">
              <a:extLst>
                <a:ext uri="{FF2B5EF4-FFF2-40B4-BE49-F238E27FC236}">
                  <a16:creationId xmlns:a16="http://schemas.microsoft.com/office/drawing/2014/main" id="{59482793-B5CF-9913-346B-14B93F31260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6583288"/>
                </p:ext>
              </p:extLst>
            </p:nvPr>
          </p:nvGraphicFramePr>
          <p:xfrm>
            <a:off x="982976" y="2179538"/>
            <a:ext cx="4038685" cy="265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3" name="Google Shape;370;g2549e14059a_0_163">
              <a:extLst>
                <a:ext uri="{FF2B5EF4-FFF2-40B4-BE49-F238E27FC236}">
                  <a16:creationId xmlns:a16="http://schemas.microsoft.com/office/drawing/2014/main" id="{85145DB4-41E7-C3CC-6CCE-95B5D4547DE0}"/>
                </a:ext>
              </a:extLst>
            </p:cNvPr>
            <p:cNvSpPr txBox="1"/>
            <p:nvPr/>
          </p:nvSpPr>
          <p:spPr>
            <a:xfrm>
              <a:off x="1859067" y="3165994"/>
              <a:ext cx="714121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39%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70;g2549e14059a_0_163">
              <a:extLst>
                <a:ext uri="{FF2B5EF4-FFF2-40B4-BE49-F238E27FC236}">
                  <a16:creationId xmlns:a16="http://schemas.microsoft.com/office/drawing/2014/main" id="{6B60F903-5AA1-E178-D424-9858C1622BFE}"/>
                </a:ext>
              </a:extLst>
            </p:cNvPr>
            <p:cNvSpPr txBox="1"/>
            <p:nvPr/>
          </p:nvSpPr>
          <p:spPr>
            <a:xfrm>
              <a:off x="3232087" y="2585778"/>
              <a:ext cx="849315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21,9%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70;g2549e14059a_0_163">
              <a:extLst>
                <a:ext uri="{FF2B5EF4-FFF2-40B4-BE49-F238E27FC236}">
                  <a16:creationId xmlns:a16="http://schemas.microsoft.com/office/drawing/2014/main" id="{A42893E5-5DDC-A506-7F61-AD8FA5E490B7}"/>
                </a:ext>
              </a:extLst>
            </p:cNvPr>
            <p:cNvSpPr txBox="1"/>
            <p:nvPr/>
          </p:nvSpPr>
          <p:spPr>
            <a:xfrm>
              <a:off x="3333291" y="3393006"/>
              <a:ext cx="928266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31,7%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ABAFC77D-E1E0-9E17-2D64-21DB9D7FEE74}"/>
              </a:ext>
            </a:extLst>
          </p:cNvPr>
          <p:cNvGrpSpPr/>
          <p:nvPr/>
        </p:nvGrpSpPr>
        <p:grpSpPr>
          <a:xfrm>
            <a:off x="5285657" y="2077019"/>
            <a:ext cx="2726261" cy="1220509"/>
            <a:chOff x="4891376" y="1290917"/>
            <a:chExt cx="2726261" cy="1220509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1F3B1F76-A906-E5D3-F532-C50090EC8C0B}"/>
                </a:ext>
              </a:extLst>
            </p:cNvPr>
            <p:cNvGrpSpPr/>
            <p:nvPr/>
          </p:nvGrpSpPr>
          <p:grpSpPr>
            <a:xfrm>
              <a:off x="4891376" y="1290917"/>
              <a:ext cx="2726260" cy="963009"/>
              <a:chOff x="4132839" y="2450132"/>
              <a:chExt cx="2726260" cy="963009"/>
            </a:xfrm>
          </p:grpSpPr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1B191270-3620-8F2A-8588-3C5CEB34D3C7}"/>
                  </a:ext>
                </a:extLst>
              </p:cNvPr>
              <p:cNvGrpSpPr/>
              <p:nvPr/>
            </p:nvGrpSpPr>
            <p:grpSpPr>
              <a:xfrm>
                <a:off x="4132839" y="2450132"/>
                <a:ext cx="2726260" cy="696309"/>
                <a:chOff x="1107121" y="4358893"/>
                <a:chExt cx="2726260" cy="696309"/>
              </a:xfrm>
            </p:grpSpPr>
            <p:sp>
              <p:nvSpPr>
                <p:cNvPr id="17" name="Google Shape;370;g2549e14059a_0_163">
                  <a:extLst>
                    <a:ext uri="{FF2B5EF4-FFF2-40B4-BE49-F238E27FC236}">
                      <a16:creationId xmlns:a16="http://schemas.microsoft.com/office/drawing/2014/main" id="{AF389803-2A99-6DBC-0A06-4513E6F606C8}"/>
                    </a:ext>
                  </a:extLst>
                </p:cNvPr>
                <p:cNvSpPr txBox="1"/>
                <p:nvPr/>
              </p:nvSpPr>
              <p:spPr>
                <a:xfrm>
                  <a:off x="1107121" y="4516170"/>
                  <a:ext cx="163481" cy="154403"/>
                </a:xfrm>
                <a:prstGeom prst="rect">
                  <a:avLst/>
                </a:prstGeom>
                <a:solidFill>
                  <a:srgbClr val="4E7F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0" b="1" i="1" dirty="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370;g2549e14059a_0_163">
                  <a:extLst>
                    <a:ext uri="{FF2B5EF4-FFF2-40B4-BE49-F238E27FC236}">
                      <a16:creationId xmlns:a16="http://schemas.microsoft.com/office/drawing/2014/main" id="{20B4C673-6706-0BE6-D981-79C80F055EC6}"/>
                    </a:ext>
                  </a:extLst>
                </p:cNvPr>
                <p:cNvSpPr txBox="1"/>
                <p:nvPr/>
              </p:nvSpPr>
              <p:spPr>
                <a:xfrm>
                  <a:off x="1109188" y="4765790"/>
                  <a:ext cx="163481" cy="154403"/>
                </a:xfrm>
                <a:prstGeom prst="rect">
                  <a:avLst/>
                </a:prstGeom>
                <a:solidFill>
                  <a:srgbClr val="BE4F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0" b="1" i="1" dirty="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370;g2549e14059a_0_163">
                  <a:extLst>
                    <a:ext uri="{FF2B5EF4-FFF2-40B4-BE49-F238E27FC236}">
                      <a16:creationId xmlns:a16="http://schemas.microsoft.com/office/drawing/2014/main" id="{5C920103-DF37-A6E9-98D7-A65EB7D5329C}"/>
                    </a:ext>
                  </a:extLst>
                </p:cNvPr>
                <p:cNvSpPr txBox="1"/>
                <p:nvPr/>
              </p:nvSpPr>
              <p:spPr>
                <a:xfrm>
                  <a:off x="1251550" y="4358893"/>
                  <a:ext cx="2581831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 b="1" i="1" dirty="0"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max. 2 volte/settimana </a:t>
                  </a:r>
                  <a:endParaRPr sz="1600" b="1" i="1" dirty="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" name="Google Shape;370;g2549e14059a_0_163">
                  <a:extLst>
                    <a:ext uri="{FF2B5EF4-FFF2-40B4-BE49-F238E27FC236}">
                      <a16:creationId xmlns:a16="http://schemas.microsoft.com/office/drawing/2014/main" id="{9DBF9410-F871-CA73-8C69-071DB49F791E}"/>
                    </a:ext>
                  </a:extLst>
                </p:cNvPr>
                <p:cNvSpPr txBox="1"/>
                <p:nvPr/>
              </p:nvSpPr>
              <p:spPr>
                <a:xfrm>
                  <a:off x="1256192" y="4624345"/>
                  <a:ext cx="2571930" cy="4308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 b="1" i="1" dirty="0"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3-4 volte/settimana </a:t>
                  </a:r>
                  <a:endParaRPr sz="1600" b="1" i="1" dirty="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" name="Google Shape;370;g2549e14059a_0_163">
                <a:extLst>
                  <a:ext uri="{FF2B5EF4-FFF2-40B4-BE49-F238E27FC236}">
                    <a16:creationId xmlns:a16="http://schemas.microsoft.com/office/drawing/2014/main" id="{904E2CEF-30E7-9F99-2263-3CF14EFE1251}"/>
                  </a:ext>
                </a:extLst>
              </p:cNvPr>
              <p:cNvSpPr txBox="1"/>
              <p:nvPr/>
            </p:nvSpPr>
            <p:spPr>
              <a:xfrm>
                <a:off x="4134906" y="3134239"/>
                <a:ext cx="163481" cy="1544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0" b="1" i="1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" name="Google Shape;370;g2549e14059a_0_163">
                <a:extLst>
                  <a:ext uri="{FF2B5EF4-FFF2-40B4-BE49-F238E27FC236}">
                    <a16:creationId xmlns:a16="http://schemas.microsoft.com/office/drawing/2014/main" id="{68378417-E118-B579-3EAB-4849BED52E51}"/>
                  </a:ext>
                </a:extLst>
              </p:cNvPr>
              <p:cNvSpPr txBox="1"/>
              <p:nvPr/>
            </p:nvSpPr>
            <p:spPr>
              <a:xfrm>
                <a:off x="4281910" y="2982284"/>
                <a:ext cx="257193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i="1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tutti i giorni</a:t>
                </a:r>
                <a:endParaRPr sz="1600" b="1" i="1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6" name="Google Shape;370;g2549e14059a_0_163">
              <a:extLst>
                <a:ext uri="{FF2B5EF4-FFF2-40B4-BE49-F238E27FC236}">
                  <a16:creationId xmlns:a16="http://schemas.microsoft.com/office/drawing/2014/main" id="{C694567D-8DC4-62FC-3B4A-9FE0D0ACBB75}"/>
                </a:ext>
              </a:extLst>
            </p:cNvPr>
            <p:cNvSpPr txBox="1"/>
            <p:nvPr/>
          </p:nvSpPr>
          <p:spPr>
            <a:xfrm>
              <a:off x="4898703" y="2232524"/>
              <a:ext cx="163481" cy="15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0;g2549e14059a_0_163">
              <a:extLst>
                <a:ext uri="{FF2B5EF4-FFF2-40B4-BE49-F238E27FC236}">
                  <a16:creationId xmlns:a16="http://schemas.microsoft.com/office/drawing/2014/main" id="{16DE1F7B-8AF4-A57A-3DDE-D8A4BA00F1B1}"/>
                </a:ext>
              </a:extLst>
            </p:cNvPr>
            <p:cNvSpPr txBox="1"/>
            <p:nvPr/>
          </p:nvSpPr>
          <p:spPr>
            <a:xfrm>
              <a:off x="5045707" y="2080569"/>
              <a:ext cx="257193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mai 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69F262B6-BE6F-7EE9-A31C-9752FE2758A0}"/>
              </a:ext>
            </a:extLst>
          </p:cNvPr>
          <p:cNvSpPr txBox="1">
            <a:spLocks/>
          </p:cNvSpPr>
          <p:nvPr/>
        </p:nvSpPr>
        <p:spPr>
          <a:xfrm>
            <a:off x="-841772" y="3506985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600" b="1" dirty="0"/>
              <a:t>Carne</a:t>
            </a:r>
          </a:p>
        </p:txBody>
      </p:sp>
      <p:sp>
        <p:nvSpPr>
          <p:cNvPr id="39" name="Google Shape;370;g2549e14059a_0_163">
            <a:extLst>
              <a:ext uri="{FF2B5EF4-FFF2-40B4-BE49-F238E27FC236}">
                <a16:creationId xmlns:a16="http://schemas.microsoft.com/office/drawing/2014/main" id="{4531A5BB-7560-2CDA-8FA0-C14ED45EB572}"/>
              </a:ext>
            </a:extLst>
          </p:cNvPr>
          <p:cNvSpPr txBox="1"/>
          <p:nvPr/>
        </p:nvSpPr>
        <p:spPr>
          <a:xfrm>
            <a:off x="2322397" y="976259"/>
            <a:ext cx="99887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dirty="0">
                <a:latin typeface="Century Gothic"/>
                <a:ea typeface="Century Gothic"/>
                <a:cs typeface="Century Gothic"/>
                <a:sym typeface="Century Gothic"/>
              </a:rPr>
              <a:t>4,5%</a:t>
            </a:r>
            <a:endParaRPr sz="16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29EAAC09-6508-49AF-5627-7C7CCE5F38A0}"/>
              </a:ext>
            </a:extLst>
          </p:cNvPr>
          <p:cNvCxnSpPr/>
          <p:nvPr/>
        </p:nvCxnSpPr>
        <p:spPr>
          <a:xfrm flipH="1">
            <a:off x="2175816" y="1266381"/>
            <a:ext cx="357060" cy="289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testo 2">
            <a:extLst>
              <a:ext uri="{FF2B5EF4-FFF2-40B4-BE49-F238E27FC236}">
                <a16:creationId xmlns:a16="http://schemas.microsoft.com/office/drawing/2014/main" id="{5E54CD03-A812-B3C5-FD68-850D13C90BA3}"/>
              </a:ext>
            </a:extLst>
          </p:cNvPr>
          <p:cNvSpPr txBox="1">
            <a:spLocks/>
          </p:cNvSpPr>
          <p:nvPr/>
        </p:nvSpPr>
        <p:spPr>
          <a:xfrm>
            <a:off x="-1098888" y="6329487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600" b="1" dirty="0"/>
              <a:t>Pesce</a:t>
            </a:r>
          </a:p>
        </p:txBody>
      </p:sp>
      <p:sp>
        <p:nvSpPr>
          <p:cNvPr id="43" name="Segnaposto testo 2">
            <a:extLst>
              <a:ext uri="{FF2B5EF4-FFF2-40B4-BE49-F238E27FC236}">
                <a16:creationId xmlns:a16="http://schemas.microsoft.com/office/drawing/2014/main" id="{786DEC5A-0D2B-1E45-BD86-2C40A4F531F6}"/>
              </a:ext>
            </a:extLst>
          </p:cNvPr>
          <p:cNvSpPr txBox="1">
            <a:spLocks/>
          </p:cNvSpPr>
          <p:nvPr/>
        </p:nvSpPr>
        <p:spPr>
          <a:xfrm>
            <a:off x="3063526" y="6303489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600" b="1" dirty="0"/>
              <a:t>Frutta</a:t>
            </a:r>
          </a:p>
        </p:txBody>
      </p:sp>
      <p:sp>
        <p:nvSpPr>
          <p:cNvPr id="44" name="Segnaposto testo 2">
            <a:extLst>
              <a:ext uri="{FF2B5EF4-FFF2-40B4-BE49-F238E27FC236}">
                <a16:creationId xmlns:a16="http://schemas.microsoft.com/office/drawing/2014/main" id="{E384FD95-043B-8CA6-8174-1254EA6D0C32}"/>
              </a:ext>
            </a:extLst>
          </p:cNvPr>
          <p:cNvSpPr txBox="1">
            <a:spLocks/>
          </p:cNvSpPr>
          <p:nvPr/>
        </p:nvSpPr>
        <p:spPr>
          <a:xfrm>
            <a:off x="6801330" y="6284133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1600" b="1" dirty="0"/>
              <a:t>Verdura</a:t>
            </a: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DE645956-4B02-CF81-3703-241BBD7EC43B}"/>
              </a:ext>
            </a:extLst>
          </p:cNvPr>
          <p:cNvSpPr txBox="1">
            <a:spLocks/>
          </p:cNvSpPr>
          <p:nvPr/>
        </p:nvSpPr>
        <p:spPr>
          <a:xfrm>
            <a:off x="3374521" y="515922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sz="2400" dirty="0"/>
              <a:t>Adesione alle raccomandazioni </a:t>
            </a:r>
          </a:p>
          <a:p>
            <a:pPr marL="114300" indent="0" algn="ctr">
              <a:buFont typeface="Arial"/>
              <a:buNone/>
            </a:pPr>
            <a:r>
              <a:rPr lang="it-IT" sz="2400" dirty="0"/>
              <a:t>per i gruppi alimentari</a:t>
            </a:r>
          </a:p>
        </p:txBody>
      </p:sp>
      <p:sp>
        <p:nvSpPr>
          <p:cNvPr id="47" name="Google Shape;370;g2549e14059a_0_163">
            <a:extLst>
              <a:ext uri="{FF2B5EF4-FFF2-40B4-BE49-F238E27FC236}">
                <a16:creationId xmlns:a16="http://schemas.microsoft.com/office/drawing/2014/main" id="{2C3D6A00-97D5-8A3F-8ED2-0DCE48BB1769}"/>
              </a:ext>
            </a:extLst>
          </p:cNvPr>
          <p:cNvSpPr txBox="1"/>
          <p:nvPr/>
        </p:nvSpPr>
        <p:spPr>
          <a:xfrm>
            <a:off x="-87659" y="4120959"/>
            <a:ext cx="99887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dirty="0">
                <a:latin typeface="Century Gothic"/>
                <a:ea typeface="Century Gothic"/>
                <a:cs typeface="Century Gothic"/>
                <a:sym typeface="Century Gothic"/>
              </a:rPr>
              <a:t>0,9%</a:t>
            </a:r>
            <a:endParaRPr sz="16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FD278F2-3661-39B2-602E-780F0147D519}"/>
              </a:ext>
            </a:extLst>
          </p:cNvPr>
          <p:cNvCxnSpPr>
            <a:cxnSpLocks/>
          </p:cNvCxnSpPr>
          <p:nvPr/>
        </p:nvCxnSpPr>
        <p:spPr>
          <a:xfrm>
            <a:off x="314080" y="4458022"/>
            <a:ext cx="59124" cy="430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370;g2549e14059a_0_163">
            <a:extLst>
              <a:ext uri="{FF2B5EF4-FFF2-40B4-BE49-F238E27FC236}">
                <a16:creationId xmlns:a16="http://schemas.microsoft.com/office/drawing/2014/main" id="{4148390A-FD4B-63F6-EE95-CA43FC04DE8D}"/>
              </a:ext>
            </a:extLst>
          </p:cNvPr>
          <p:cNvSpPr txBox="1"/>
          <p:nvPr/>
        </p:nvSpPr>
        <p:spPr>
          <a:xfrm>
            <a:off x="348157" y="4953186"/>
            <a:ext cx="95200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dirty="0">
                <a:latin typeface="Century Gothic"/>
                <a:ea typeface="Century Gothic"/>
                <a:cs typeface="Century Gothic"/>
                <a:sym typeface="Century Gothic"/>
              </a:rPr>
              <a:t>12,4%</a:t>
            </a:r>
            <a:endParaRPr sz="16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370;g2549e14059a_0_163">
            <a:extLst>
              <a:ext uri="{FF2B5EF4-FFF2-40B4-BE49-F238E27FC236}">
                <a16:creationId xmlns:a16="http://schemas.microsoft.com/office/drawing/2014/main" id="{A444891A-6E5E-DEA1-1EC2-E3C668D05E32}"/>
              </a:ext>
            </a:extLst>
          </p:cNvPr>
          <p:cNvSpPr txBox="1"/>
          <p:nvPr/>
        </p:nvSpPr>
        <p:spPr>
          <a:xfrm>
            <a:off x="5584680" y="4187157"/>
            <a:ext cx="71412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dirty="0">
                <a:latin typeface="Century Gothic"/>
                <a:ea typeface="Century Gothic"/>
                <a:cs typeface="Century Gothic"/>
                <a:sym typeface="Century Gothic"/>
              </a:rPr>
              <a:t>9,7%</a:t>
            </a:r>
            <a:endParaRPr sz="16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370;g2549e14059a_0_163">
            <a:extLst>
              <a:ext uri="{FF2B5EF4-FFF2-40B4-BE49-F238E27FC236}">
                <a16:creationId xmlns:a16="http://schemas.microsoft.com/office/drawing/2014/main" id="{01D6EFD6-B15C-6BFF-1598-51E956CFD6B9}"/>
              </a:ext>
            </a:extLst>
          </p:cNvPr>
          <p:cNvSpPr txBox="1"/>
          <p:nvPr/>
        </p:nvSpPr>
        <p:spPr>
          <a:xfrm>
            <a:off x="9552014" y="4146281"/>
            <a:ext cx="71412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dirty="0">
                <a:latin typeface="Century Gothic"/>
                <a:ea typeface="Century Gothic"/>
                <a:cs typeface="Century Gothic"/>
                <a:sym typeface="Century Gothic"/>
              </a:rPr>
              <a:t>7,5%</a:t>
            </a:r>
            <a:endParaRPr sz="16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6AE6BEF-A7C7-FEC9-34B1-5CD738CFD069}"/>
              </a:ext>
            </a:extLst>
          </p:cNvPr>
          <p:cNvSpPr/>
          <p:nvPr/>
        </p:nvSpPr>
        <p:spPr>
          <a:xfrm>
            <a:off x="435033" y="4802176"/>
            <a:ext cx="813829" cy="66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BA7F3150-BAC8-3D76-6FB2-7BEB8D9F01AA}"/>
              </a:ext>
            </a:extLst>
          </p:cNvPr>
          <p:cNvSpPr/>
          <p:nvPr/>
        </p:nvSpPr>
        <p:spPr>
          <a:xfrm>
            <a:off x="2929415" y="1663116"/>
            <a:ext cx="813829" cy="66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EA370AC8-5E59-8D5B-249C-81EADD3FF8A6}"/>
              </a:ext>
            </a:extLst>
          </p:cNvPr>
          <p:cNvSpPr/>
          <p:nvPr/>
        </p:nvSpPr>
        <p:spPr>
          <a:xfrm>
            <a:off x="4987946" y="4737040"/>
            <a:ext cx="813829" cy="66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85AA1565-DD50-E774-12C9-AC44158D98F5}"/>
              </a:ext>
            </a:extLst>
          </p:cNvPr>
          <p:cNvSpPr/>
          <p:nvPr/>
        </p:nvSpPr>
        <p:spPr>
          <a:xfrm>
            <a:off x="8987079" y="4799800"/>
            <a:ext cx="813829" cy="66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5D5ACB-2768-B7FD-C67F-4218C7E0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30" y="1500866"/>
            <a:ext cx="10820400" cy="4024125"/>
          </a:xfrm>
        </p:spPr>
        <p:txBody>
          <a:bodyPr/>
          <a:lstStyle/>
          <a:p>
            <a:pPr marL="114300" indent="0">
              <a:buNone/>
            </a:pPr>
            <a:r>
              <a:rPr lang="it-IT" dirty="0"/>
              <a:t>Consumo di prodotti secondo la stagionalità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2A3685-9F13-3021-3529-83756975A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6" r="57381" b="46523"/>
          <a:stretch/>
        </p:blipFill>
        <p:spPr>
          <a:xfrm>
            <a:off x="8114480" y="226727"/>
            <a:ext cx="2824150" cy="256789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4A27FE9-181C-CD44-98F6-9ADB89CCEA86}"/>
              </a:ext>
            </a:extLst>
          </p:cNvPr>
          <p:cNvGrpSpPr/>
          <p:nvPr/>
        </p:nvGrpSpPr>
        <p:grpSpPr>
          <a:xfrm>
            <a:off x="2715129" y="4359975"/>
            <a:ext cx="1644596" cy="432549"/>
            <a:chOff x="1488121" y="4376250"/>
            <a:chExt cx="1644596" cy="432549"/>
          </a:xfrm>
        </p:grpSpPr>
        <p:sp>
          <p:nvSpPr>
            <p:cNvPr id="7" name="Google Shape;370;g2549e14059a_0_163">
              <a:extLst>
                <a:ext uri="{FF2B5EF4-FFF2-40B4-BE49-F238E27FC236}">
                  <a16:creationId xmlns:a16="http://schemas.microsoft.com/office/drawing/2014/main" id="{4EBCAF2F-863C-2F0F-7B28-00C86D84230C}"/>
                </a:ext>
              </a:extLst>
            </p:cNvPr>
            <p:cNvSpPr txBox="1"/>
            <p:nvPr/>
          </p:nvSpPr>
          <p:spPr>
            <a:xfrm>
              <a:off x="1488121" y="4516170"/>
              <a:ext cx="163481" cy="154403"/>
            </a:xfrm>
            <a:prstGeom prst="rect">
              <a:avLst/>
            </a:prstGeom>
            <a:solidFill>
              <a:srgbClr val="BE4F4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370;g2549e14059a_0_163">
              <a:extLst>
                <a:ext uri="{FF2B5EF4-FFF2-40B4-BE49-F238E27FC236}">
                  <a16:creationId xmlns:a16="http://schemas.microsoft.com/office/drawing/2014/main" id="{64ECB6DB-7D43-519F-9CCB-D1220F93C06C}"/>
                </a:ext>
              </a:extLst>
            </p:cNvPr>
            <p:cNvSpPr txBox="1"/>
            <p:nvPr/>
          </p:nvSpPr>
          <p:spPr>
            <a:xfrm>
              <a:off x="2385538" y="4516170"/>
              <a:ext cx="163481" cy="154403"/>
            </a:xfrm>
            <a:prstGeom prst="rect">
              <a:avLst/>
            </a:prstGeom>
            <a:solidFill>
              <a:srgbClr val="4E7FBB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370;g2549e14059a_0_163">
              <a:extLst>
                <a:ext uri="{FF2B5EF4-FFF2-40B4-BE49-F238E27FC236}">
                  <a16:creationId xmlns:a16="http://schemas.microsoft.com/office/drawing/2014/main" id="{5947B29A-2E81-E967-0C1C-D00204D9C056}"/>
                </a:ext>
              </a:extLst>
            </p:cNvPr>
            <p:cNvSpPr txBox="1"/>
            <p:nvPr/>
          </p:nvSpPr>
          <p:spPr>
            <a:xfrm>
              <a:off x="1651602" y="4377942"/>
              <a:ext cx="57876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370;g2549e14059a_0_163">
              <a:extLst>
                <a:ext uri="{FF2B5EF4-FFF2-40B4-BE49-F238E27FC236}">
                  <a16:creationId xmlns:a16="http://schemas.microsoft.com/office/drawing/2014/main" id="{24D93119-CA0A-B627-26B1-AB171A7BE4E6}"/>
                </a:ext>
              </a:extLst>
            </p:cNvPr>
            <p:cNvSpPr txBox="1"/>
            <p:nvPr/>
          </p:nvSpPr>
          <p:spPr>
            <a:xfrm>
              <a:off x="2553955" y="4376250"/>
              <a:ext cx="57876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SI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FAD8FD4-70EE-5EC1-1309-64C8D34BC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219174"/>
              </p:ext>
            </p:extLst>
          </p:nvPr>
        </p:nvGraphicFramePr>
        <p:xfrm>
          <a:off x="1370350" y="1839578"/>
          <a:ext cx="4038685" cy="26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Google Shape;370;g2549e14059a_0_163">
            <a:extLst>
              <a:ext uri="{FF2B5EF4-FFF2-40B4-BE49-F238E27FC236}">
                <a16:creationId xmlns:a16="http://schemas.microsoft.com/office/drawing/2014/main" id="{56FFAFBD-6689-D26D-DD35-59D00B30D8E9}"/>
              </a:ext>
            </a:extLst>
          </p:cNvPr>
          <p:cNvSpPr txBox="1"/>
          <p:nvPr/>
        </p:nvSpPr>
        <p:spPr>
          <a:xfrm>
            <a:off x="2237745" y="2794626"/>
            <a:ext cx="71412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latin typeface="Century Gothic"/>
                <a:ea typeface="Century Gothic"/>
                <a:cs typeface="Century Gothic"/>
                <a:sym typeface="Century Gothic"/>
              </a:rPr>
              <a:t>64%</a:t>
            </a:r>
            <a:endParaRPr sz="20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70;g2549e14059a_0_163">
            <a:extLst>
              <a:ext uri="{FF2B5EF4-FFF2-40B4-BE49-F238E27FC236}">
                <a16:creationId xmlns:a16="http://schemas.microsoft.com/office/drawing/2014/main" id="{7D5CA531-BCD0-D68B-4409-8AD8F4F13F25}"/>
              </a:ext>
            </a:extLst>
          </p:cNvPr>
          <p:cNvSpPr txBox="1"/>
          <p:nvPr/>
        </p:nvSpPr>
        <p:spPr>
          <a:xfrm>
            <a:off x="4002665" y="2370693"/>
            <a:ext cx="71412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>
                <a:latin typeface="Century Gothic"/>
                <a:ea typeface="Century Gothic"/>
                <a:cs typeface="Century Gothic"/>
                <a:sym typeface="Century Gothic"/>
              </a:rPr>
              <a:t>36%</a:t>
            </a:r>
            <a:endParaRPr sz="200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760A26D-0F5F-655E-AC21-92AC3189DFF9}"/>
              </a:ext>
            </a:extLst>
          </p:cNvPr>
          <p:cNvSpPr txBox="1">
            <a:spLocks/>
          </p:cNvSpPr>
          <p:nvPr/>
        </p:nvSpPr>
        <p:spPr>
          <a:xfrm>
            <a:off x="6032232" y="2906573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dirty="0"/>
              <a:t>Lettura delle etichette</a:t>
            </a:r>
          </a:p>
        </p:txBody>
      </p:sp>
      <p:sp>
        <p:nvSpPr>
          <p:cNvPr id="21" name="Google Shape;370;g2549e14059a_0_163">
            <a:extLst>
              <a:ext uri="{FF2B5EF4-FFF2-40B4-BE49-F238E27FC236}">
                <a16:creationId xmlns:a16="http://schemas.microsoft.com/office/drawing/2014/main" id="{81579E57-E31F-1AC7-98C8-C4F7456F2655}"/>
              </a:ext>
            </a:extLst>
          </p:cNvPr>
          <p:cNvSpPr txBox="1"/>
          <p:nvPr/>
        </p:nvSpPr>
        <p:spPr>
          <a:xfrm>
            <a:off x="600186" y="5533680"/>
            <a:ext cx="5152332" cy="75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50" b="1" i="1" dirty="0">
                <a:latin typeface="Century Gothic"/>
                <a:ea typeface="Century Gothic"/>
                <a:cs typeface="Century Gothic"/>
                <a:sym typeface="Century Gothic"/>
              </a:rPr>
              <a:t>Scarsa attenzione alla stagionalità degli alimenti e alla lettura delle etichette</a:t>
            </a:r>
            <a:endParaRPr sz="185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C6F183D-5F29-0A05-364A-70E20EDD8FB5}"/>
              </a:ext>
            </a:extLst>
          </p:cNvPr>
          <p:cNvGrpSpPr/>
          <p:nvPr/>
        </p:nvGrpSpPr>
        <p:grpSpPr>
          <a:xfrm>
            <a:off x="6096000" y="3227718"/>
            <a:ext cx="5586248" cy="3413366"/>
            <a:chOff x="6096000" y="3227718"/>
            <a:chExt cx="5586248" cy="3413366"/>
          </a:xfrm>
        </p:grpSpPr>
        <p:graphicFrame>
          <p:nvGraphicFramePr>
            <p:cNvPr id="19" name="Grafico 18">
              <a:extLst>
                <a:ext uri="{FF2B5EF4-FFF2-40B4-BE49-F238E27FC236}">
                  <a16:creationId xmlns:a16="http://schemas.microsoft.com/office/drawing/2014/main" id="{23FD138F-844F-7B0F-A16F-311F3A0FD0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8990173"/>
                </p:ext>
              </p:extLst>
            </p:nvPr>
          </p:nvGraphicFramePr>
          <p:xfrm>
            <a:off x="6096000" y="3227718"/>
            <a:ext cx="5586248" cy="34133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Google Shape;370;g2549e14059a_0_163">
              <a:extLst>
                <a:ext uri="{FF2B5EF4-FFF2-40B4-BE49-F238E27FC236}">
                  <a16:creationId xmlns:a16="http://schemas.microsoft.com/office/drawing/2014/main" id="{6A4BA8BC-18D6-768D-BC1B-5D7E3A0EC4EA}"/>
                </a:ext>
              </a:extLst>
            </p:cNvPr>
            <p:cNvSpPr txBox="1"/>
            <p:nvPr/>
          </p:nvSpPr>
          <p:spPr>
            <a:xfrm>
              <a:off x="6645496" y="5645196"/>
              <a:ext cx="566063" cy="3462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11,9%</a:t>
              </a:r>
              <a:endParaRPr sz="10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370;g2549e14059a_0_163">
              <a:extLst>
                <a:ext uri="{FF2B5EF4-FFF2-40B4-BE49-F238E27FC236}">
                  <a16:creationId xmlns:a16="http://schemas.microsoft.com/office/drawing/2014/main" id="{ACD54180-32DE-FFEA-0DA4-E3E3CE6F1DBC}"/>
                </a:ext>
              </a:extLst>
            </p:cNvPr>
            <p:cNvSpPr txBox="1"/>
            <p:nvPr/>
          </p:nvSpPr>
          <p:spPr>
            <a:xfrm>
              <a:off x="7645914" y="5381092"/>
              <a:ext cx="603351" cy="3539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22,1%</a:t>
              </a:r>
              <a:endParaRPr sz="10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370;g2549e14059a_0_163">
              <a:extLst>
                <a:ext uri="{FF2B5EF4-FFF2-40B4-BE49-F238E27FC236}">
                  <a16:creationId xmlns:a16="http://schemas.microsoft.com/office/drawing/2014/main" id="{D6334492-B50C-C587-CA74-AC39322321D7}"/>
                </a:ext>
              </a:extLst>
            </p:cNvPr>
            <p:cNvSpPr txBox="1"/>
            <p:nvPr/>
          </p:nvSpPr>
          <p:spPr>
            <a:xfrm>
              <a:off x="8689553" y="5114868"/>
              <a:ext cx="576000" cy="3462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27,4%</a:t>
              </a:r>
              <a:endParaRPr sz="10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370;g2549e14059a_0_163">
              <a:extLst>
                <a:ext uri="{FF2B5EF4-FFF2-40B4-BE49-F238E27FC236}">
                  <a16:creationId xmlns:a16="http://schemas.microsoft.com/office/drawing/2014/main" id="{EFE4EB45-5095-43A8-2A5C-0B48CA4CA397}"/>
                </a:ext>
              </a:extLst>
            </p:cNvPr>
            <p:cNvSpPr txBox="1"/>
            <p:nvPr/>
          </p:nvSpPr>
          <p:spPr>
            <a:xfrm>
              <a:off x="9751813" y="5358321"/>
              <a:ext cx="504000" cy="3539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19%</a:t>
              </a:r>
              <a:endParaRPr sz="10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370;g2549e14059a_0_163">
              <a:extLst>
                <a:ext uri="{FF2B5EF4-FFF2-40B4-BE49-F238E27FC236}">
                  <a16:creationId xmlns:a16="http://schemas.microsoft.com/office/drawing/2014/main" id="{7005F184-6B2E-DC1D-5AB3-DAFC7F3ED113}"/>
                </a:ext>
              </a:extLst>
            </p:cNvPr>
            <p:cNvSpPr txBox="1"/>
            <p:nvPr/>
          </p:nvSpPr>
          <p:spPr>
            <a:xfrm>
              <a:off x="10752650" y="5453042"/>
              <a:ext cx="576000" cy="34621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19,6%</a:t>
              </a:r>
              <a:endParaRPr sz="10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01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10EA86C-6BCC-99C8-A4EB-0DD5BA1F8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0" r="16693" b="56824"/>
          <a:stretch/>
        </p:blipFill>
        <p:spPr>
          <a:xfrm rot="867101">
            <a:off x="6318637" y="485368"/>
            <a:ext cx="2444435" cy="2276874"/>
          </a:xfrm>
          <a:prstGeom prst="rect">
            <a:avLst/>
          </a:prstGeom>
        </p:spPr>
      </p:pic>
      <p:sp>
        <p:nvSpPr>
          <p:cNvPr id="6" name="Google Shape;370;g2549e14059a_0_163">
            <a:extLst>
              <a:ext uri="{FF2B5EF4-FFF2-40B4-BE49-F238E27FC236}">
                <a16:creationId xmlns:a16="http://schemas.microsoft.com/office/drawing/2014/main" id="{F5DEAB9A-4147-D0A2-3960-9E1D30892CB9}"/>
              </a:ext>
            </a:extLst>
          </p:cNvPr>
          <p:cNvSpPr txBox="1"/>
          <p:nvPr/>
        </p:nvSpPr>
        <p:spPr>
          <a:xfrm>
            <a:off x="1256247" y="5630456"/>
            <a:ext cx="9679505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50" b="1" i="1" dirty="0">
                <a:latin typeface="Century Gothic"/>
                <a:ea typeface="Century Gothic"/>
                <a:cs typeface="Century Gothic"/>
                <a:sym typeface="Century Gothic"/>
              </a:rPr>
              <a:t>Questo dato sull’attività fisica, data anche la tendenza sempre crescente alla sedentarietà, è abbastanza incoraggiante e denota una consapevolezza sempre più diffusa dell’importanza di introdurre l’attività fisica nelle proprie abitudini</a:t>
            </a:r>
            <a:endParaRPr sz="185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E010060-4DB0-F08B-BBBB-FDAA9DE1132D}"/>
              </a:ext>
            </a:extLst>
          </p:cNvPr>
          <p:cNvGrpSpPr/>
          <p:nvPr/>
        </p:nvGrpSpPr>
        <p:grpSpPr>
          <a:xfrm>
            <a:off x="1077728" y="1917163"/>
            <a:ext cx="3789835" cy="2350037"/>
            <a:chOff x="1077728" y="1917163"/>
            <a:chExt cx="3789835" cy="2350037"/>
          </a:xfrm>
        </p:grpSpPr>
        <p:pic>
          <p:nvPicPr>
            <p:cNvPr id="5" name="Google Shape;368;g2549e14059a_0_163">
              <a:extLst>
                <a:ext uri="{FF2B5EF4-FFF2-40B4-BE49-F238E27FC236}">
                  <a16:creationId xmlns:a16="http://schemas.microsoft.com/office/drawing/2014/main" id="{684B0A38-B113-9DFD-04B7-26C6CF77A59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7000" t="13235" r="10534" b="4391"/>
            <a:stretch/>
          </p:blipFill>
          <p:spPr>
            <a:xfrm>
              <a:off x="1077728" y="1917163"/>
              <a:ext cx="3789835" cy="2350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370;g2549e14059a_0_163">
              <a:extLst>
                <a:ext uri="{FF2B5EF4-FFF2-40B4-BE49-F238E27FC236}">
                  <a16:creationId xmlns:a16="http://schemas.microsoft.com/office/drawing/2014/main" id="{A44E3379-8069-C52D-E1AD-D54FC369A503}"/>
                </a:ext>
              </a:extLst>
            </p:cNvPr>
            <p:cNvSpPr txBox="1"/>
            <p:nvPr/>
          </p:nvSpPr>
          <p:spPr>
            <a:xfrm>
              <a:off x="2843336" y="2773471"/>
              <a:ext cx="1354323" cy="469329"/>
            </a:xfrm>
            <a:prstGeom prst="rect">
              <a:avLst/>
            </a:prstGeom>
            <a:solidFill>
              <a:srgbClr val="4E7FBB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75,6%</a:t>
              </a: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370;g2549e14059a_0_163">
              <a:extLst>
                <a:ext uri="{FF2B5EF4-FFF2-40B4-BE49-F238E27FC236}">
                  <a16:creationId xmlns:a16="http://schemas.microsoft.com/office/drawing/2014/main" id="{DB20D639-A6B9-2CD7-6FB5-E416D22064F6}"/>
                </a:ext>
              </a:extLst>
            </p:cNvPr>
            <p:cNvSpPr txBox="1"/>
            <p:nvPr/>
          </p:nvSpPr>
          <p:spPr>
            <a:xfrm>
              <a:off x="1927741" y="2218400"/>
              <a:ext cx="915595" cy="469329"/>
            </a:xfrm>
            <a:prstGeom prst="rect">
              <a:avLst/>
            </a:prstGeom>
            <a:solidFill>
              <a:srgbClr val="BE4F4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5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24,4%</a:t>
              </a: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71CEF5D-B29B-9F38-F6A3-28D8B427AF95}"/>
              </a:ext>
            </a:extLst>
          </p:cNvPr>
          <p:cNvGrpSpPr/>
          <p:nvPr/>
        </p:nvGrpSpPr>
        <p:grpSpPr>
          <a:xfrm>
            <a:off x="2236266" y="4332652"/>
            <a:ext cx="1644596" cy="432549"/>
            <a:chOff x="1488121" y="4376250"/>
            <a:chExt cx="1644596" cy="432549"/>
          </a:xfrm>
        </p:grpSpPr>
        <p:sp>
          <p:nvSpPr>
            <p:cNvPr id="13" name="Google Shape;370;g2549e14059a_0_163">
              <a:extLst>
                <a:ext uri="{FF2B5EF4-FFF2-40B4-BE49-F238E27FC236}">
                  <a16:creationId xmlns:a16="http://schemas.microsoft.com/office/drawing/2014/main" id="{4643901F-00A7-E0F3-824B-39C77C777409}"/>
                </a:ext>
              </a:extLst>
            </p:cNvPr>
            <p:cNvSpPr txBox="1"/>
            <p:nvPr/>
          </p:nvSpPr>
          <p:spPr>
            <a:xfrm>
              <a:off x="1488121" y="4516170"/>
              <a:ext cx="163481" cy="154403"/>
            </a:xfrm>
            <a:prstGeom prst="rect">
              <a:avLst/>
            </a:prstGeom>
            <a:solidFill>
              <a:srgbClr val="BE4F4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370;g2549e14059a_0_163">
              <a:extLst>
                <a:ext uri="{FF2B5EF4-FFF2-40B4-BE49-F238E27FC236}">
                  <a16:creationId xmlns:a16="http://schemas.microsoft.com/office/drawing/2014/main" id="{869BC08C-5197-FFBF-2202-A3A4F6BFAFEC}"/>
                </a:ext>
              </a:extLst>
            </p:cNvPr>
            <p:cNvSpPr txBox="1"/>
            <p:nvPr/>
          </p:nvSpPr>
          <p:spPr>
            <a:xfrm>
              <a:off x="2385538" y="4516170"/>
              <a:ext cx="163481" cy="154403"/>
            </a:xfrm>
            <a:prstGeom prst="rect">
              <a:avLst/>
            </a:prstGeom>
            <a:solidFill>
              <a:srgbClr val="4E7FBB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370;g2549e14059a_0_163">
              <a:extLst>
                <a:ext uri="{FF2B5EF4-FFF2-40B4-BE49-F238E27FC236}">
                  <a16:creationId xmlns:a16="http://schemas.microsoft.com/office/drawing/2014/main" id="{F5F77E8E-0C84-B6F2-2AC7-C5F83E24D8AD}"/>
                </a:ext>
              </a:extLst>
            </p:cNvPr>
            <p:cNvSpPr txBox="1"/>
            <p:nvPr/>
          </p:nvSpPr>
          <p:spPr>
            <a:xfrm>
              <a:off x="1651602" y="4377942"/>
              <a:ext cx="57876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370;g2549e14059a_0_163">
              <a:extLst>
                <a:ext uri="{FF2B5EF4-FFF2-40B4-BE49-F238E27FC236}">
                  <a16:creationId xmlns:a16="http://schemas.microsoft.com/office/drawing/2014/main" id="{1A677B5C-36CF-3490-F7AB-97DC5A6E4642}"/>
                </a:ext>
              </a:extLst>
            </p:cNvPr>
            <p:cNvSpPr txBox="1"/>
            <p:nvPr/>
          </p:nvSpPr>
          <p:spPr>
            <a:xfrm>
              <a:off x="2553955" y="4376250"/>
              <a:ext cx="578762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SI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" name="Google Shape;370;g2549e14059a_0_163">
            <a:extLst>
              <a:ext uri="{FF2B5EF4-FFF2-40B4-BE49-F238E27FC236}">
                <a16:creationId xmlns:a16="http://schemas.microsoft.com/office/drawing/2014/main" id="{BBB19505-BF13-B5FC-2A63-4A01722F6079}"/>
              </a:ext>
            </a:extLst>
          </p:cNvPr>
          <p:cNvSpPr txBox="1"/>
          <p:nvPr/>
        </p:nvSpPr>
        <p:spPr>
          <a:xfrm>
            <a:off x="7421646" y="2813434"/>
            <a:ext cx="355640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latin typeface="Century Gothic"/>
                <a:ea typeface="Century Gothic"/>
                <a:cs typeface="Century Gothic"/>
                <a:sym typeface="Century Gothic"/>
              </a:rPr>
              <a:t>Frequenza settimanale </a:t>
            </a:r>
            <a:endParaRPr sz="24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DC51947-0606-6493-DA32-08825A830560}"/>
              </a:ext>
            </a:extLst>
          </p:cNvPr>
          <p:cNvGrpSpPr/>
          <p:nvPr/>
        </p:nvGrpSpPr>
        <p:grpSpPr>
          <a:xfrm>
            <a:off x="6717534" y="3249047"/>
            <a:ext cx="4373392" cy="2350037"/>
            <a:chOff x="6717534" y="3372618"/>
            <a:chExt cx="3904604" cy="192006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56AADD2-2E2D-C21A-04AF-DEF8CBBB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71" t="36526" r="20183" b="1995"/>
            <a:stretch/>
          </p:blipFill>
          <p:spPr>
            <a:xfrm>
              <a:off x="6717534" y="3372618"/>
              <a:ext cx="3904604" cy="1920068"/>
            </a:xfrm>
            <a:prstGeom prst="rect">
              <a:avLst/>
            </a:prstGeom>
          </p:spPr>
        </p:pic>
        <p:sp>
          <p:nvSpPr>
            <p:cNvPr id="2" name="Google Shape;370;g2549e14059a_0_163">
              <a:extLst>
                <a:ext uri="{FF2B5EF4-FFF2-40B4-BE49-F238E27FC236}">
                  <a16:creationId xmlns:a16="http://schemas.microsoft.com/office/drawing/2014/main" id="{179628E6-82DD-1FDD-6B99-FDCE4F8FAFED}"/>
                </a:ext>
              </a:extLst>
            </p:cNvPr>
            <p:cNvSpPr txBox="1"/>
            <p:nvPr/>
          </p:nvSpPr>
          <p:spPr>
            <a:xfrm>
              <a:off x="6917514" y="4649143"/>
              <a:ext cx="457798" cy="3268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8%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" name="Google Shape;370;g2549e14059a_0_163">
              <a:extLst>
                <a:ext uri="{FF2B5EF4-FFF2-40B4-BE49-F238E27FC236}">
                  <a16:creationId xmlns:a16="http://schemas.microsoft.com/office/drawing/2014/main" id="{70CC018E-2141-2595-B1F8-000F84109361}"/>
                </a:ext>
              </a:extLst>
            </p:cNvPr>
            <p:cNvSpPr txBox="1"/>
            <p:nvPr/>
          </p:nvSpPr>
          <p:spPr>
            <a:xfrm>
              <a:off x="7790350" y="4385039"/>
              <a:ext cx="633213" cy="3268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19,8%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" name="Google Shape;370;g2549e14059a_0_163">
              <a:extLst>
                <a:ext uri="{FF2B5EF4-FFF2-40B4-BE49-F238E27FC236}">
                  <a16:creationId xmlns:a16="http://schemas.microsoft.com/office/drawing/2014/main" id="{1BAA3F4A-22BF-27BD-77F7-BAED766A6A08}"/>
                </a:ext>
              </a:extLst>
            </p:cNvPr>
            <p:cNvSpPr txBox="1"/>
            <p:nvPr/>
          </p:nvSpPr>
          <p:spPr>
            <a:xfrm>
              <a:off x="8762939" y="4181453"/>
              <a:ext cx="633213" cy="3268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25,6%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370;g2549e14059a_0_163">
              <a:extLst>
                <a:ext uri="{FF2B5EF4-FFF2-40B4-BE49-F238E27FC236}">
                  <a16:creationId xmlns:a16="http://schemas.microsoft.com/office/drawing/2014/main" id="{6E30A846-3863-11D2-3B46-B62D6710BE2C}"/>
                </a:ext>
              </a:extLst>
            </p:cNvPr>
            <p:cNvSpPr txBox="1"/>
            <p:nvPr/>
          </p:nvSpPr>
          <p:spPr>
            <a:xfrm>
              <a:off x="9735528" y="4374971"/>
              <a:ext cx="633213" cy="3268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17,1%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27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4399FB8-6D6A-955A-B18C-F3E09E16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2" t="53648" r="43403"/>
          <a:stretch/>
        </p:blipFill>
        <p:spPr>
          <a:xfrm>
            <a:off x="7505323" y="188706"/>
            <a:ext cx="2688880" cy="2444362"/>
          </a:xfrm>
          <a:prstGeom prst="rect">
            <a:avLst/>
          </a:prstGeom>
        </p:spPr>
      </p:pic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C9085E41-759E-7C51-2450-E905F6138D2C}"/>
              </a:ext>
            </a:extLst>
          </p:cNvPr>
          <p:cNvSpPr txBox="1">
            <a:spLocks/>
          </p:cNvSpPr>
          <p:nvPr/>
        </p:nvSpPr>
        <p:spPr>
          <a:xfrm>
            <a:off x="1936187" y="1098566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>
              <a:buFont typeface="Arial"/>
              <a:buNone/>
            </a:pPr>
            <a:r>
              <a:rPr lang="it-IT" dirty="0"/>
              <a:t>Ore di sonno</a:t>
            </a:r>
          </a:p>
        </p:txBody>
      </p:sp>
      <p:sp>
        <p:nvSpPr>
          <p:cNvPr id="5" name="Google Shape;370;g2549e14059a_0_163">
            <a:extLst>
              <a:ext uri="{FF2B5EF4-FFF2-40B4-BE49-F238E27FC236}">
                <a16:creationId xmlns:a16="http://schemas.microsoft.com/office/drawing/2014/main" id="{7EDA624A-6892-DBB6-AC69-E06049F3A2C0}"/>
              </a:ext>
            </a:extLst>
          </p:cNvPr>
          <p:cNvSpPr txBox="1"/>
          <p:nvPr/>
        </p:nvSpPr>
        <p:spPr>
          <a:xfrm>
            <a:off x="567881" y="4963206"/>
            <a:ext cx="5152332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50" b="1" i="1" dirty="0">
                <a:latin typeface="Century Gothic"/>
                <a:ea typeface="Century Gothic"/>
                <a:cs typeface="Century Gothic"/>
                <a:sym typeface="Century Gothic"/>
              </a:rPr>
              <a:t>Scarsa adesione alle raccomandazioni per le ore di sonno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1850" b="1" i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50" b="1" i="1" dirty="0">
                <a:latin typeface="Century Gothic"/>
                <a:ea typeface="Century Gothic"/>
                <a:cs typeface="Century Gothic"/>
                <a:sym typeface="Century Gothic"/>
              </a:rPr>
              <a:t>Resta da stabilire il tempo di esposizione a device elettronici</a:t>
            </a:r>
            <a:endParaRPr sz="1850" b="1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93D6F6-F4B1-91BA-EDA7-8A7C82F0ED63}"/>
              </a:ext>
            </a:extLst>
          </p:cNvPr>
          <p:cNvGrpSpPr/>
          <p:nvPr/>
        </p:nvGrpSpPr>
        <p:grpSpPr>
          <a:xfrm>
            <a:off x="6540852" y="3227721"/>
            <a:ext cx="5586248" cy="3413366"/>
            <a:chOff x="6096000" y="3227718"/>
            <a:chExt cx="5586248" cy="3413366"/>
          </a:xfrm>
        </p:grpSpPr>
        <p:graphicFrame>
          <p:nvGraphicFramePr>
            <p:cNvPr id="7" name="Grafico 6">
              <a:extLst>
                <a:ext uri="{FF2B5EF4-FFF2-40B4-BE49-F238E27FC236}">
                  <a16:creationId xmlns:a16="http://schemas.microsoft.com/office/drawing/2014/main" id="{84924CF7-893D-104F-1B9D-DCE4B7348B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9503664"/>
                </p:ext>
              </p:extLst>
            </p:nvPr>
          </p:nvGraphicFramePr>
          <p:xfrm>
            <a:off x="6096000" y="3227718"/>
            <a:ext cx="5586248" cy="34133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Google Shape;370;g2549e14059a_0_163">
              <a:extLst>
                <a:ext uri="{FF2B5EF4-FFF2-40B4-BE49-F238E27FC236}">
                  <a16:creationId xmlns:a16="http://schemas.microsoft.com/office/drawing/2014/main" id="{71DDD958-2BCB-62CC-6492-AEA48AE33AA9}"/>
                </a:ext>
              </a:extLst>
            </p:cNvPr>
            <p:cNvSpPr txBox="1"/>
            <p:nvPr/>
          </p:nvSpPr>
          <p:spPr>
            <a:xfrm>
              <a:off x="6920682" y="5127191"/>
              <a:ext cx="689642" cy="4000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48,5%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370;g2549e14059a_0_163">
              <a:extLst>
                <a:ext uri="{FF2B5EF4-FFF2-40B4-BE49-F238E27FC236}">
                  <a16:creationId xmlns:a16="http://schemas.microsoft.com/office/drawing/2014/main" id="{384BDBBB-92AE-DE7C-873C-2F8BF9511F8C}"/>
                </a:ext>
              </a:extLst>
            </p:cNvPr>
            <p:cNvSpPr txBox="1"/>
            <p:nvPr/>
          </p:nvSpPr>
          <p:spPr>
            <a:xfrm>
              <a:off x="8572369" y="5381092"/>
              <a:ext cx="816590" cy="4000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37,5%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370;g2549e14059a_0_163">
              <a:extLst>
                <a:ext uri="{FF2B5EF4-FFF2-40B4-BE49-F238E27FC236}">
                  <a16:creationId xmlns:a16="http://schemas.microsoft.com/office/drawing/2014/main" id="{50CB2484-D70B-46E7-0A8F-3B61B0201AA0}"/>
                </a:ext>
              </a:extLst>
            </p:cNvPr>
            <p:cNvSpPr txBox="1"/>
            <p:nvPr/>
          </p:nvSpPr>
          <p:spPr>
            <a:xfrm>
              <a:off x="10448741" y="5893112"/>
              <a:ext cx="576000" cy="4000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14%</a:t>
              </a:r>
              <a:endParaRPr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ACFC23F-8DB6-9415-3440-C7880C257D1B}"/>
              </a:ext>
            </a:extLst>
          </p:cNvPr>
          <p:cNvGrpSpPr/>
          <p:nvPr/>
        </p:nvGrpSpPr>
        <p:grpSpPr>
          <a:xfrm>
            <a:off x="60125" y="1684068"/>
            <a:ext cx="4038685" cy="2653028"/>
            <a:chOff x="982976" y="2179538"/>
            <a:chExt cx="4038685" cy="2653028"/>
          </a:xfrm>
        </p:grpSpPr>
        <p:graphicFrame>
          <p:nvGraphicFramePr>
            <p:cNvPr id="14" name="Grafico 13">
              <a:extLst>
                <a:ext uri="{FF2B5EF4-FFF2-40B4-BE49-F238E27FC236}">
                  <a16:creationId xmlns:a16="http://schemas.microsoft.com/office/drawing/2014/main" id="{9344201A-0A48-A94B-3736-161D64B106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4014679"/>
                </p:ext>
              </p:extLst>
            </p:nvPr>
          </p:nvGraphicFramePr>
          <p:xfrm>
            <a:off x="982976" y="2179538"/>
            <a:ext cx="4038685" cy="265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Google Shape;370;g2549e14059a_0_163">
              <a:extLst>
                <a:ext uri="{FF2B5EF4-FFF2-40B4-BE49-F238E27FC236}">
                  <a16:creationId xmlns:a16="http://schemas.microsoft.com/office/drawing/2014/main" id="{3E6D1CA4-890D-6E51-BA5E-3847D9E705D3}"/>
                </a:ext>
              </a:extLst>
            </p:cNvPr>
            <p:cNvSpPr txBox="1"/>
            <p:nvPr/>
          </p:nvSpPr>
          <p:spPr>
            <a:xfrm>
              <a:off x="1936187" y="2717517"/>
              <a:ext cx="714121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32%</a:t>
              </a:r>
              <a:endParaRPr sz="20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370;g2549e14059a_0_163">
              <a:extLst>
                <a:ext uri="{FF2B5EF4-FFF2-40B4-BE49-F238E27FC236}">
                  <a16:creationId xmlns:a16="http://schemas.microsoft.com/office/drawing/2014/main" id="{6C9A7979-67FF-C831-103B-F0E85C550BC0}"/>
                </a:ext>
              </a:extLst>
            </p:cNvPr>
            <p:cNvSpPr txBox="1"/>
            <p:nvPr/>
          </p:nvSpPr>
          <p:spPr>
            <a:xfrm>
              <a:off x="3079546" y="2395111"/>
              <a:ext cx="714121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13%</a:t>
              </a:r>
              <a:endParaRPr sz="20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370;g2549e14059a_0_163">
              <a:extLst>
                <a:ext uri="{FF2B5EF4-FFF2-40B4-BE49-F238E27FC236}">
                  <a16:creationId xmlns:a16="http://schemas.microsoft.com/office/drawing/2014/main" id="{CDA84822-554E-6CB8-1C70-54BBEB3B29ED}"/>
                </a:ext>
              </a:extLst>
            </p:cNvPr>
            <p:cNvSpPr txBox="1"/>
            <p:nvPr/>
          </p:nvSpPr>
          <p:spPr>
            <a:xfrm>
              <a:off x="2881144" y="3292946"/>
              <a:ext cx="714121" cy="492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55%</a:t>
              </a:r>
              <a:endParaRPr sz="20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9300DB4A-2B10-2745-B1AC-5F29771CF5E8}"/>
              </a:ext>
            </a:extLst>
          </p:cNvPr>
          <p:cNvGrpSpPr/>
          <p:nvPr/>
        </p:nvGrpSpPr>
        <p:grpSpPr>
          <a:xfrm>
            <a:off x="4132839" y="2367230"/>
            <a:ext cx="2721001" cy="963009"/>
            <a:chOff x="4132839" y="2450132"/>
            <a:chExt cx="2721001" cy="963009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1DB478A8-4E68-9418-48E3-0CFB8E5A2A8F}"/>
                </a:ext>
              </a:extLst>
            </p:cNvPr>
            <p:cNvGrpSpPr/>
            <p:nvPr/>
          </p:nvGrpSpPr>
          <p:grpSpPr>
            <a:xfrm>
              <a:off x="4132839" y="2450132"/>
              <a:ext cx="2721001" cy="696309"/>
              <a:chOff x="1107121" y="4358893"/>
              <a:chExt cx="2721001" cy="696309"/>
            </a:xfrm>
          </p:grpSpPr>
          <p:sp>
            <p:nvSpPr>
              <p:cNvPr id="19" name="Google Shape;370;g2549e14059a_0_163">
                <a:extLst>
                  <a:ext uri="{FF2B5EF4-FFF2-40B4-BE49-F238E27FC236}">
                    <a16:creationId xmlns:a16="http://schemas.microsoft.com/office/drawing/2014/main" id="{27883365-7E62-F017-7E5E-E00194A440CA}"/>
                  </a:ext>
                </a:extLst>
              </p:cNvPr>
              <p:cNvSpPr txBox="1"/>
              <p:nvPr/>
            </p:nvSpPr>
            <p:spPr>
              <a:xfrm>
                <a:off x="1107121" y="4516170"/>
                <a:ext cx="163481" cy="154403"/>
              </a:xfrm>
              <a:prstGeom prst="rect">
                <a:avLst/>
              </a:prstGeom>
              <a:solidFill>
                <a:srgbClr val="4E7FBB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0" b="1" i="1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" name="Google Shape;370;g2549e14059a_0_163">
                <a:extLst>
                  <a:ext uri="{FF2B5EF4-FFF2-40B4-BE49-F238E27FC236}">
                    <a16:creationId xmlns:a16="http://schemas.microsoft.com/office/drawing/2014/main" id="{367477C7-F038-CFBB-5FDC-744EF2D66709}"/>
                  </a:ext>
                </a:extLst>
              </p:cNvPr>
              <p:cNvSpPr txBox="1"/>
              <p:nvPr/>
            </p:nvSpPr>
            <p:spPr>
              <a:xfrm>
                <a:off x="1109188" y="4765790"/>
                <a:ext cx="163481" cy="154403"/>
              </a:xfrm>
              <a:prstGeom prst="rect">
                <a:avLst/>
              </a:prstGeom>
              <a:solidFill>
                <a:srgbClr val="BE4F4C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0" b="1" i="1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370;g2549e14059a_0_163">
                <a:extLst>
                  <a:ext uri="{FF2B5EF4-FFF2-40B4-BE49-F238E27FC236}">
                    <a16:creationId xmlns:a16="http://schemas.microsoft.com/office/drawing/2014/main" id="{EAC11628-5881-7865-9534-B6B293E23D4E}"/>
                  </a:ext>
                </a:extLst>
              </p:cNvPr>
              <p:cNvSpPr txBox="1"/>
              <p:nvPr/>
            </p:nvSpPr>
            <p:spPr>
              <a:xfrm>
                <a:off x="1251551" y="4358893"/>
                <a:ext cx="160794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i="1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Prima delle 22</a:t>
                </a:r>
                <a:endParaRPr sz="1600" b="1" i="1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370;g2549e14059a_0_163">
                <a:extLst>
                  <a:ext uri="{FF2B5EF4-FFF2-40B4-BE49-F238E27FC236}">
                    <a16:creationId xmlns:a16="http://schemas.microsoft.com/office/drawing/2014/main" id="{B4AE0778-15AF-3CED-6930-E69ADA3BAA82}"/>
                  </a:ext>
                </a:extLst>
              </p:cNvPr>
              <p:cNvSpPr txBox="1"/>
              <p:nvPr/>
            </p:nvSpPr>
            <p:spPr>
              <a:xfrm>
                <a:off x="1256192" y="4624345"/>
                <a:ext cx="2571930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i="1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Tra le 22 e mezzanotte</a:t>
                </a:r>
                <a:endParaRPr sz="1600" b="1" i="1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4" name="Google Shape;370;g2549e14059a_0_163">
              <a:extLst>
                <a:ext uri="{FF2B5EF4-FFF2-40B4-BE49-F238E27FC236}">
                  <a16:creationId xmlns:a16="http://schemas.microsoft.com/office/drawing/2014/main" id="{B6E7A9A8-22A7-0EF1-D410-44AD80471019}"/>
                </a:ext>
              </a:extLst>
            </p:cNvPr>
            <p:cNvSpPr txBox="1"/>
            <p:nvPr/>
          </p:nvSpPr>
          <p:spPr>
            <a:xfrm>
              <a:off x="4134906" y="3123729"/>
              <a:ext cx="163481" cy="1544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370;g2549e14059a_0_163">
              <a:extLst>
                <a:ext uri="{FF2B5EF4-FFF2-40B4-BE49-F238E27FC236}">
                  <a16:creationId xmlns:a16="http://schemas.microsoft.com/office/drawing/2014/main" id="{673C348E-987E-C624-DCE3-D3738496E2CC}"/>
                </a:ext>
              </a:extLst>
            </p:cNvPr>
            <p:cNvSpPr txBox="1"/>
            <p:nvPr/>
          </p:nvSpPr>
          <p:spPr>
            <a:xfrm>
              <a:off x="4281910" y="2982284"/>
              <a:ext cx="257193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i="1" dirty="0">
                  <a:latin typeface="Century Gothic"/>
                  <a:ea typeface="Century Gothic"/>
                  <a:cs typeface="Century Gothic"/>
                  <a:sym typeface="Century Gothic"/>
                </a:rPr>
                <a:t>Dopo mezzanotte</a:t>
              </a:r>
              <a:endParaRPr sz="1600" b="1" i="1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A0828B5-8F74-B532-ADFB-A15A92C34ADB}"/>
              </a:ext>
            </a:extLst>
          </p:cNvPr>
          <p:cNvSpPr txBox="1">
            <a:spLocks/>
          </p:cNvSpPr>
          <p:nvPr/>
        </p:nvSpPr>
        <p:spPr>
          <a:xfrm>
            <a:off x="6336279" y="3180406"/>
            <a:ext cx="6456404" cy="52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it-IT" dirty="0"/>
              <a:t>Ore passate alla TV</a:t>
            </a:r>
          </a:p>
        </p:txBody>
      </p:sp>
    </p:spTree>
    <p:extLst>
      <p:ext uri="{BB962C8B-B14F-4D97-AF65-F5344CB8AC3E}">
        <p14:creationId xmlns:p14="http://schemas.microsoft.com/office/powerpoint/2010/main" val="15529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CD86B19-9330-60BB-E1CD-198AA6D0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42" t="43757" b="9717"/>
          <a:stretch/>
        </p:blipFill>
        <p:spPr>
          <a:xfrm>
            <a:off x="8646060" y="344031"/>
            <a:ext cx="2640062" cy="245349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68FE4B-9AA7-928F-F0AB-365A14D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57" y="1714726"/>
            <a:ext cx="8627953" cy="4024125"/>
          </a:xfrm>
        </p:spPr>
        <p:txBody>
          <a:bodyPr/>
          <a:lstStyle/>
          <a:p>
            <a:pPr marL="114300" indent="0">
              <a:buClr>
                <a:schemeClr val="accent3"/>
              </a:buClr>
              <a:buNone/>
            </a:pPr>
            <a:r>
              <a:rPr lang="it-IT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La popolazione giovane (18-24 anni) è quella più a rischio per il </a:t>
            </a:r>
            <a:r>
              <a:rPr lang="it-IT" b="1" i="1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binge</a:t>
            </a:r>
            <a:r>
              <a:rPr lang="it-IT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drinking, </a:t>
            </a:r>
            <a:r>
              <a:rPr lang="it-IT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frequente soprattutto durante momenti </a:t>
            </a:r>
            <a:r>
              <a:rPr lang="it-IT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di socializzazione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222222"/>
              </a:solidFill>
              <a:latin typeface="Fira Sans" panose="020B05030500000200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it-IT" b="0" i="0" dirty="0">
              <a:solidFill>
                <a:srgbClr val="222222"/>
              </a:solidFill>
              <a:effectLst/>
              <a:latin typeface="Fira Sans" panose="020B05030500000200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222222"/>
              </a:solidFill>
              <a:latin typeface="Fira Sans" panose="020B05030500000200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8DAFE82-94D9-2A19-CABF-2E740795C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1" t="9151" r="60644" b="82098"/>
          <a:stretch/>
        </p:blipFill>
        <p:spPr>
          <a:xfrm>
            <a:off x="9460871" y="5934547"/>
            <a:ext cx="2562131" cy="57942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F26A3F-3313-1B0C-A450-5936D7477BCB}"/>
              </a:ext>
            </a:extLst>
          </p:cNvPr>
          <p:cNvSpPr txBox="1"/>
          <p:nvPr/>
        </p:nvSpPr>
        <p:spPr>
          <a:xfrm>
            <a:off x="7530220" y="6513969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latin typeface="Abadi" panose="020B0604020104020204" pitchFamily="34" charset="0"/>
              </a:rPr>
              <a:t>Indagine Multiscopo sulle famiglie “Aspetti della vita quotidiana’’ 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670B047-6199-9CC8-D1F4-6112FFA64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80" t="50991" r="31461" b="17833"/>
          <a:stretch/>
        </p:blipFill>
        <p:spPr>
          <a:xfrm>
            <a:off x="1249378" y="3401839"/>
            <a:ext cx="5332807" cy="286089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A9480F3-D309-96E1-3233-A036864EBED4}"/>
              </a:ext>
            </a:extLst>
          </p:cNvPr>
          <p:cNvSpPr/>
          <p:nvPr/>
        </p:nvSpPr>
        <p:spPr>
          <a:xfrm>
            <a:off x="1249379" y="4060480"/>
            <a:ext cx="5223850" cy="665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780711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233</Words>
  <Application>Microsoft Office PowerPoint</Application>
  <PresentationFormat>Widescreen</PresentationFormat>
  <Paragraphs>73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Wingdings</vt:lpstr>
      <vt:lpstr>Fira Sans</vt:lpstr>
      <vt:lpstr>Century Gothic</vt:lpstr>
      <vt:lpstr>Abadi</vt:lpstr>
      <vt:lpstr>Arial</vt:lpstr>
      <vt:lpstr>Scia di vapore</vt:lpstr>
      <vt:lpstr>MODAVI</vt:lpstr>
      <vt:lpstr>STILE DI VITA E SALUTE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MODAVI</dc:title>
  <dc:creator>CATTEDRA UNESCO</dc:creator>
  <cp:lastModifiedBy>Eleonora</cp:lastModifiedBy>
  <cp:revision>9</cp:revision>
  <dcterms:created xsi:type="dcterms:W3CDTF">2023-06-20T12:32:44Z</dcterms:created>
  <dcterms:modified xsi:type="dcterms:W3CDTF">2023-09-08T06:59:12Z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2023-08-22T17:16:27Z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48a10e8a-259f-45cb-ad4d-cdf875341ba1</vt:lpwstr>
  </property>
  <property fmtid="{D5CDD505-2E9C-101B-9397-08002B2CF9AE}" pid="8" name="MSIP_Label_2ad0b24d-6422-44b0-b3de-abb3a9e8c81a_ContentBits">
    <vt:lpwstr>0</vt:lpwstr>
  </property>
</Properties>
</file>